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T Hoves Bold" charset="1" panose="02000003020000060003"/>
      <p:regular r:id="rId12"/>
    </p:embeddedFont>
    <p:embeddedFont>
      <p:font typeface="TT Hoves" charset="1" panose="020000030200000600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16D">
                <a:alpha val="100000"/>
              </a:srgbClr>
            </a:gs>
            <a:gs pos="100000">
              <a:srgbClr val="81249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656" y="-2762844"/>
            <a:ext cx="15812687" cy="15812687"/>
          </a:xfrm>
          <a:custGeom>
            <a:avLst/>
            <a:gdLst/>
            <a:ahLst/>
            <a:cxnLst/>
            <a:rect r="r" b="b" t="t" l="l"/>
            <a:pathLst>
              <a:path h="15812687" w="15812687">
                <a:moveTo>
                  <a:pt x="0" y="0"/>
                </a:moveTo>
                <a:lnTo>
                  <a:pt x="15812688" y="0"/>
                </a:lnTo>
                <a:lnTo>
                  <a:pt x="15812688" y="15812688"/>
                </a:lnTo>
                <a:lnTo>
                  <a:pt x="0" y="1581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625273" y="6577613"/>
            <a:ext cx="9483971" cy="3896332"/>
          </a:xfrm>
          <a:custGeom>
            <a:avLst/>
            <a:gdLst/>
            <a:ahLst/>
            <a:cxnLst/>
            <a:rect r="r" b="b" t="t" l="l"/>
            <a:pathLst>
              <a:path h="3896332" w="9483971">
                <a:moveTo>
                  <a:pt x="9483971" y="0"/>
                </a:moveTo>
                <a:lnTo>
                  <a:pt x="0" y="0"/>
                </a:lnTo>
                <a:lnTo>
                  <a:pt x="0" y="3896331"/>
                </a:lnTo>
                <a:lnTo>
                  <a:pt x="9483971" y="3896331"/>
                </a:lnTo>
                <a:lnTo>
                  <a:pt x="94839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73069" y="-473964"/>
            <a:ext cx="9199228" cy="3779349"/>
          </a:xfrm>
          <a:custGeom>
            <a:avLst/>
            <a:gdLst/>
            <a:ahLst/>
            <a:cxnLst/>
            <a:rect r="r" b="b" t="t" l="l"/>
            <a:pathLst>
              <a:path h="3779349" w="9199228">
                <a:moveTo>
                  <a:pt x="0" y="3779349"/>
                </a:moveTo>
                <a:lnTo>
                  <a:pt x="9199228" y="3779349"/>
                </a:lnTo>
                <a:lnTo>
                  <a:pt x="9199228" y="0"/>
                </a:lnTo>
                <a:lnTo>
                  <a:pt x="0" y="0"/>
                </a:lnTo>
                <a:lnTo>
                  <a:pt x="0" y="377934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18338" y="-362436"/>
            <a:ext cx="10965989" cy="11011872"/>
          </a:xfrm>
          <a:custGeom>
            <a:avLst/>
            <a:gdLst/>
            <a:ahLst/>
            <a:cxnLst/>
            <a:rect r="r" b="b" t="t" l="l"/>
            <a:pathLst>
              <a:path h="11011872" w="10965989">
                <a:moveTo>
                  <a:pt x="0" y="0"/>
                </a:moveTo>
                <a:lnTo>
                  <a:pt x="10965988" y="0"/>
                </a:lnTo>
                <a:lnTo>
                  <a:pt x="10965988" y="11011872"/>
                </a:lnTo>
                <a:lnTo>
                  <a:pt x="0" y="11011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35316" y="7521575"/>
            <a:ext cx="10089591" cy="7798504"/>
          </a:xfrm>
          <a:custGeom>
            <a:avLst/>
            <a:gdLst/>
            <a:ahLst/>
            <a:cxnLst/>
            <a:rect r="r" b="b" t="t" l="l"/>
            <a:pathLst>
              <a:path h="7798504" w="10089591">
                <a:moveTo>
                  <a:pt x="0" y="0"/>
                </a:moveTo>
                <a:lnTo>
                  <a:pt x="10089591" y="0"/>
                </a:lnTo>
                <a:lnTo>
                  <a:pt x="10089591" y="7798504"/>
                </a:lnTo>
                <a:lnTo>
                  <a:pt x="0" y="7798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54275" y="8166288"/>
            <a:ext cx="4911256" cy="5982803"/>
          </a:xfrm>
          <a:custGeom>
            <a:avLst/>
            <a:gdLst/>
            <a:ahLst/>
            <a:cxnLst/>
            <a:rect r="r" b="b" t="t" l="l"/>
            <a:pathLst>
              <a:path h="5982803" w="4911256">
                <a:moveTo>
                  <a:pt x="0" y="0"/>
                </a:moveTo>
                <a:lnTo>
                  <a:pt x="4911255" y="0"/>
                </a:lnTo>
                <a:lnTo>
                  <a:pt x="4911255" y="5982802"/>
                </a:lnTo>
                <a:lnTo>
                  <a:pt x="0" y="59828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00150"/>
            <a:ext cx="6921767" cy="300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77E8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Output Layer: The Prediction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16773" y="1235075"/>
            <a:ext cx="8244291" cy="802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2799" spc="-181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The Output Layer is the end result of all the weighted processing. It takes the final, abstract feature ("Highly Engaged Mobile User") and translates it into a final decision.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2799" spc="-181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Prediction: </a:t>
            </a:r>
            <a:r>
              <a:rPr lang="en-US" sz="2799" spc="-181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Because the signal for "High Engagement" was so strong through the preceding layers, my network outputs a high probability for "Will Click." I highlight this outcome as the network's final decision.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2799" spc="-181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Theoretical Concept Activation Function: </a:t>
            </a:r>
            <a:r>
              <a:rPr lang="en-US" sz="2799" spc="-181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I use a Sigmoid activation function here. This converts the final numeric score into a clear probability between 0 and 1. For instance, a score of 0.90 means I am 90% confident the customer will click.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2799" spc="-181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The Decision Function: </a:t>
            </a:r>
            <a:r>
              <a:rPr lang="en-US" sz="2799" spc="-181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I use a Sigmoid activation function in this final layer. This function squashes the aggregated score from Hidden Layer 2 into a probability between 0 and 1. If the score is high, it yields a high probability (e.g., 0.90 or 90% chance of Click).</a:t>
            </a:r>
          </a:p>
          <a:p>
            <a:pPr algn="l">
              <a:lnSpc>
                <a:spcPts val="2659"/>
              </a:lnSpc>
            </a:pPr>
          </a:p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2799" spc="-181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Prediction and Confidence:</a:t>
            </a:r>
            <a:r>
              <a:rPr lang="en-US" sz="2799" spc="-181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 My prediction, "Will Click," is not just a guess; it's a high-confidence probability result of all the weighted calculations performed across the three layers.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4525864"/>
            <a:ext cx="6789638" cy="4732436"/>
            <a:chOff x="0" y="0"/>
            <a:chExt cx="843168" cy="587695"/>
          </a:xfrm>
        </p:grpSpPr>
        <p:sp>
          <p:nvSpPr>
            <p:cNvPr name="Freeform 11" id="11"/>
            <p:cNvSpPr/>
            <p:nvPr/>
          </p:nvSpPr>
          <p:spPr>
            <a:xfrm flipH="false" flipV="false" rot="-6000">
              <a:off x="-466" y="-690"/>
              <a:ext cx="844101" cy="589074"/>
            </a:xfrm>
            <a:custGeom>
              <a:avLst/>
              <a:gdLst/>
              <a:ahLst/>
              <a:cxnLst/>
              <a:rect r="r" b="b" t="t" l="l"/>
              <a:pathLst>
                <a:path h="589074" w="844101">
                  <a:moveTo>
                    <a:pt x="27205" y="0"/>
                  </a:moveTo>
                  <a:lnTo>
                    <a:pt x="817920" y="1380"/>
                  </a:lnTo>
                  <a:cubicBezTo>
                    <a:pt x="824876" y="1393"/>
                    <a:pt x="831542" y="4167"/>
                    <a:pt x="836451" y="9094"/>
                  </a:cubicBezTo>
                  <a:cubicBezTo>
                    <a:pt x="841361" y="14021"/>
                    <a:pt x="844112" y="20697"/>
                    <a:pt x="844100" y="27652"/>
                  </a:cubicBezTo>
                  <a:lnTo>
                    <a:pt x="843166" y="562895"/>
                  </a:lnTo>
                  <a:cubicBezTo>
                    <a:pt x="843154" y="569850"/>
                    <a:pt x="840379" y="576516"/>
                    <a:pt x="835452" y="581426"/>
                  </a:cubicBezTo>
                  <a:cubicBezTo>
                    <a:pt x="830525" y="586336"/>
                    <a:pt x="823850" y="589087"/>
                    <a:pt x="816894" y="589075"/>
                  </a:cubicBezTo>
                  <a:lnTo>
                    <a:pt x="26180" y="587695"/>
                  </a:lnTo>
                  <a:cubicBezTo>
                    <a:pt x="19224" y="587683"/>
                    <a:pt x="12558" y="584908"/>
                    <a:pt x="7649" y="579981"/>
                  </a:cubicBezTo>
                  <a:cubicBezTo>
                    <a:pt x="2739" y="575054"/>
                    <a:pt x="-13" y="568379"/>
                    <a:pt x="0" y="561423"/>
                  </a:cubicBezTo>
                  <a:lnTo>
                    <a:pt x="934" y="26180"/>
                  </a:lnTo>
                  <a:cubicBezTo>
                    <a:pt x="946" y="19225"/>
                    <a:pt x="3721" y="12559"/>
                    <a:pt x="8647" y="7649"/>
                  </a:cubicBezTo>
                  <a:cubicBezTo>
                    <a:pt x="13574" y="2740"/>
                    <a:pt x="20250" y="-12"/>
                    <a:pt x="27205" y="0"/>
                  </a:cubicBezTo>
                  <a:close/>
                </a:path>
              </a:pathLst>
            </a:custGeom>
            <a:blipFill>
              <a:blip r:embed="rId12"/>
              <a:stretch>
                <a:fillRect l="-2368" t="-34856" r="-1709" b="-14278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16D">
                <a:alpha val="100000"/>
              </a:srgbClr>
            </a:gs>
            <a:gs pos="100000">
              <a:srgbClr val="81249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656" y="-2762844"/>
            <a:ext cx="15812687" cy="15812687"/>
          </a:xfrm>
          <a:custGeom>
            <a:avLst/>
            <a:gdLst/>
            <a:ahLst/>
            <a:cxnLst/>
            <a:rect r="r" b="b" t="t" l="l"/>
            <a:pathLst>
              <a:path h="15812687" w="15812687">
                <a:moveTo>
                  <a:pt x="0" y="0"/>
                </a:moveTo>
                <a:lnTo>
                  <a:pt x="15812688" y="0"/>
                </a:lnTo>
                <a:lnTo>
                  <a:pt x="15812688" y="15812688"/>
                </a:lnTo>
                <a:lnTo>
                  <a:pt x="0" y="1581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625273" y="6577613"/>
            <a:ext cx="9483971" cy="3896332"/>
          </a:xfrm>
          <a:custGeom>
            <a:avLst/>
            <a:gdLst/>
            <a:ahLst/>
            <a:cxnLst/>
            <a:rect r="r" b="b" t="t" l="l"/>
            <a:pathLst>
              <a:path h="3896332" w="9483971">
                <a:moveTo>
                  <a:pt x="9483971" y="0"/>
                </a:moveTo>
                <a:lnTo>
                  <a:pt x="0" y="0"/>
                </a:lnTo>
                <a:lnTo>
                  <a:pt x="0" y="3896331"/>
                </a:lnTo>
                <a:lnTo>
                  <a:pt x="9483971" y="3896331"/>
                </a:lnTo>
                <a:lnTo>
                  <a:pt x="94839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73069" y="-473964"/>
            <a:ext cx="9199228" cy="3779349"/>
          </a:xfrm>
          <a:custGeom>
            <a:avLst/>
            <a:gdLst/>
            <a:ahLst/>
            <a:cxnLst/>
            <a:rect r="r" b="b" t="t" l="l"/>
            <a:pathLst>
              <a:path h="3779349" w="9199228">
                <a:moveTo>
                  <a:pt x="0" y="3779349"/>
                </a:moveTo>
                <a:lnTo>
                  <a:pt x="9199228" y="3779349"/>
                </a:lnTo>
                <a:lnTo>
                  <a:pt x="9199228" y="0"/>
                </a:lnTo>
                <a:lnTo>
                  <a:pt x="0" y="0"/>
                </a:lnTo>
                <a:lnTo>
                  <a:pt x="0" y="377934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5611" y="-195964"/>
            <a:ext cx="9383295" cy="3908074"/>
          </a:xfrm>
          <a:custGeom>
            <a:avLst/>
            <a:gdLst/>
            <a:ahLst/>
            <a:cxnLst/>
            <a:rect r="r" b="b" t="t" l="l"/>
            <a:pathLst>
              <a:path h="3908074" w="9383295">
                <a:moveTo>
                  <a:pt x="0" y="0"/>
                </a:moveTo>
                <a:lnTo>
                  <a:pt x="9383295" y="0"/>
                </a:lnTo>
                <a:lnTo>
                  <a:pt x="9383295" y="3908074"/>
                </a:lnTo>
                <a:lnTo>
                  <a:pt x="0" y="3908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73069" y="-124100"/>
            <a:ext cx="12588838" cy="4617260"/>
          </a:xfrm>
          <a:custGeom>
            <a:avLst/>
            <a:gdLst/>
            <a:ahLst/>
            <a:cxnLst/>
            <a:rect r="r" b="b" t="t" l="l"/>
            <a:pathLst>
              <a:path h="4617260" w="12588838">
                <a:moveTo>
                  <a:pt x="0" y="0"/>
                </a:moveTo>
                <a:lnTo>
                  <a:pt x="12588838" y="0"/>
                </a:lnTo>
                <a:lnTo>
                  <a:pt x="12588838" y="4617260"/>
                </a:lnTo>
                <a:lnTo>
                  <a:pt x="0" y="46172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3585" b="-13932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70214" y="4726250"/>
            <a:ext cx="15736579" cy="8483641"/>
          </a:xfrm>
          <a:custGeom>
            <a:avLst/>
            <a:gdLst/>
            <a:ahLst/>
            <a:cxnLst/>
            <a:rect r="r" b="b" t="t" l="l"/>
            <a:pathLst>
              <a:path h="8483641" w="15736579">
                <a:moveTo>
                  <a:pt x="0" y="0"/>
                </a:moveTo>
                <a:lnTo>
                  <a:pt x="15736579" y="0"/>
                </a:lnTo>
                <a:lnTo>
                  <a:pt x="15736579" y="8483641"/>
                </a:lnTo>
                <a:lnTo>
                  <a:pt x="0" y="84836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079" t="-74014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7085" y="929017"/>
            <a:ext cx="14439304" cy="182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84"/>
              </a:lnSpc>
              <a:spcBef>
                <a:spcPct val="0"/>
              </a:spcBef>
            </a:pPr>
            <a:r>
              <a:rPr lang="en-US" b="true" sz="7200">
                <a:solidFill>
                  <a:srgbClr val="77E8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Feedback Loop: Learning from Error (Backpropagation)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41858" y="2935570"/>
            <a:ext cx="13599068" cy="7082848"/>
          </a:xfrm>
          <a:custGeom>
            <a:avLst/>
            <a:gdLst/>
            <a:ahLst/>
            <a:cxnLst/>
            <a:rect r="r" b="b" t="t" l="l"/>
            <a:pathLst>
              <a:path h="7082848" w="13599068">
                <a:moveTo>
                  <a:pt x="0" y="0"/>
                </a:moveTo>
                <a:lnTo>
                  <a:pt x="13599068" y="0"/>
                </a:lnTo>
                <a:lnTo>
                  <a:pt x="13599068" y="7082848"/>
                </a:lnTo>
                <a:lnTo>
                  <a:pt x="0" y="7082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127869" y="2888713"/>
            <a:ext cx="7705880" cy="2260156"/>
            <a:chOff x="0" y="0"/>
            <a:chExt cx="696364" cy="2042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6364" cy="204245"/>
            </a:xfrm>
            <a:custGeom>
              <a:avLst/>
              <a:gdLst/>
              <a:ahLst/>
              <a:cxnLst/>
              <a:rect r="r" b="b" t="t" l="l"/>
              <a:pathLst>
                <a:path h="204245" w="696364">
                  <a:moveTo>
                    <a:pt x="23108" y="0"/>
                  </a:moveTo>
                  <a:lnTo>
                    <a:pt x="673256" y="0"/>
                  </a:lnTo>
                  <a:cubicBezTo>
                    <a:pt x="686018" y="0"/>
                    <a:pt x="696364" y="10346"/>
                    <a:pt x="696364" y="23108"/>
                  </a:cubicBezTo>
                  <a:lnTo>
                    <a:pt x="696364" y="181138"/>
                  </a:lnTo>
                  <a:cubicBezTo>
                    <a:pt x="696364" y="193900"/>
                    <a:pt x="686018" y="204245"/>
                    <a:pt x="673256" y="204245"/>
                  </a:cubicBezTo>
                  <a:lnTo>
                    <a:pt x="23108" y="204245"/>
                  </a:lnTo>
                  <a:cubicBezTo>
                    <a:pt x="16979" y="204245"/>
                    <a:pt x="11102" y="201811"/>
                    <a:pt x="6768" y="197477"/>
                  </a:cubicBezTo>
                  <a:cubicBezTo>
                    <a:pt x="2435" y="193144"/>
                    <a:pt x="0" y="187266"/>
                    <a:pt x="0" y="181138"/>
                  </a:cubicBezTo>
                  <a:lnTo>
                    <a:pt x="0" y="23108"/>
                  </a:lnTo>
                  <a:cubicBezTo>
                    <a:pt x="0" y="10346"/>
                    <a:pt x="10346" y="0"/>
                    <a:pt x="23108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2071" r="0" b="-207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15277" y="3606794"/>
            <a:ext cx="9698936" cy="580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2600" spc="-169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This is the critical learning step. I compare my network's prediction to the actual outcome for that customer.</a:t>
            </a:r>
          </a:p>
          <a:p>
            <a:pPr algn="l">
              <a:lnSpc>
                <a:spcPts val="2470"/>
              </a:lnSpc>
            </a:pPr>
          </a:p>
          <a:p>
            <a:pPr algn="l">
              <a:lnSpc>
                <a:spcPts val="2470"/>
              </a:lnSpc>
            </a:pPr>
            <a:r>
              <a:rPr lang="en-US" sz="2600" spc="-169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The Error: </a:t>
            </a:r>
            <a:r>
              <a:rPr lang="en-US" sz="2600" spc="-169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My network predicted the customer "Will Click," but the customer "Did Not Click" the ad. This creates a large error (the difference between the 90% confidence and the 0% outcome).</a:t>
            </a:r>
          </a:p>
          <a:p>
            <a:pPr algn="l">
              <a:lnSpc>
                <a:spcPts val="2470"/>
              </a:lnSpc>
            </a:pPr>
          </a:p>
          <a:p>
            <a:pPr algn="l">
              <a:lnSpc>
                <a:spcPts val="2470"/>
              </a:lnSpc>
            </a:pPr>
            <a:r>
              <a:rPr lang="en-US" sz="2600" spc="-169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The Process:</a:t>
            </a:r>
            <a:r>
              <a:rPr lang="en-US" sz="2600" spc="-169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 I introduce Backpropagation. This is the method where the error signal travels backward from the Output Layer, through the Hidden Layers, and back to the Input Layer.</a:t>
            </a:r>
          </a:p>
          <a:p>
            <a:pPr algn="l">
              <a:lnSpc>
                <a:spcPts val="2470"/>
              </a:lnSpc>
            </a:pPr>
          </a:p>
          <a:p>
            <a:pPr algn="l">
              <a:lnSpc>
                <a:spcPts val="2470"/>
              </a:lnSpc>
            </a:pPr>
            <a:r>
              <a:rPr lang="en-US" sz="2600" spc="-169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Calculating Loss: </a:t>
            </a:r>
            <a:r>
              <a:rPr lang="en-US" sz="2600" spc="-169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The first step is to quantify the mistake using a Loss Function (like binary cross-entropy, common for this type of problem). This function measures the magnitude of the difference between my 90% prediction and the 0% true outcome. A large difference equals a large Error or Loss.</a:t>
            </a:r>
          </a:p>
          <a:p>
            <a:pPr algn="l">
              <a:lnSpc>
                <a:spcPts val="2470"/>
              </a:lnSpc>
            </a:pPr>
          </a:p>
          <a:p>
            <a:pPr algn="l" marL="0" indent="0" lvl="0">
              <a:lnSpc>
                <a:spcPts val="2470"/>
              </a:lnSpc>
              <a:spcBef>
                <a:spcPct val="0"/>
              </a:spcBef>
            </a:pPr>
            <a:r>
              <a:rPr lang="en-US" b="true" sz="2600" spc="-169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Goal:</a:t>
            </a:r>
            <a:r>
              <a:rPr lang="en-US" sz="2600" spc="-169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 The error guides the network on how to adjust its internal settings (the weights) so that next time, it will be more accurate.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127869" y="7729815"/>
            <a:ext cx="5081618" cy="2476511"/>
            <a:chOff x="0" y="0"/>
            <a:chExt cx="800709" cy="3902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0709" cy="390223"/>
            </a:xfrm>
            <a:custGeom>
              <a:avLst/>
              <a:gdLst/>
              <a:ahLst/>
              <a:cxnLst/>
              <a:rect r="r" b="b" t="t" l="l"/>
              <a:pathLst>
                <a:path h="390223" w="800709">
                  <a:moveTo>
                    <a:pt x="35041" y="0"/>
                  </a:moveTo>
                  <a:lnTo>
                    <a:pt x="765668" y="0"/>
                  </a:lnTo>
                  <a:cubicBezTo>
                    <a:pt x="785021" y="0"/>
                    <a:pt x="800709" y="15688"/>
                    <a:pt x="800709" y="35041"/>
                  </a:cubicBezTo>
                  <a:lnTo>
                    <a:pt x="800709" y="355182"/>
                  </a:lnTo>
                  <a:cubicBezTo>
                    <a:pt x="800709" y="364476"/>
                    <a:pt x="797017" y="373389"/>
                    <a:pt x="790446" y="379960"/>
                  </a:cubicBezTo>
                  <a:cubicBezTo>
                    <a:pt x="783874" y="386531"/>
                    <a:pt x="774962" y="390223"/>
                    <a:pt x="765668" y="390223"/>
                  </a:cubicBezTo>
                  <a:lnTo>
                    <a:pt x="35041" y="390223"/>
                  </a:lnTo>
                  <a:cubicBezTo>
                    <a:pt x="25747" y="390223"/>
                    <a:pt x="16835" y="386531"/>
                    <a:pt x="10263" y="379960"/>
                  </a:cubicBezTo>
                  <a:cubicBezTo>
                    <a:pt x="3692" y="373389"/>
                    <a:pt x="0" y="364476"/>
                    <a:pt x="0" y="355182"/>
                  </a:cubicBezTo>
                  <a:lnTo>
                    <a:pt x="0" y="35041"/>
                  </a:lnTo>
                  <a:cubicBezTo>
                    <a:pt x="0" y="25747"/>
                    <a:pt x="3692" y="16835"/>
                    <a:pt x="10263" y="10263"/>
                  </a:cubicBezTo>
                  <a:cubicBezTo>
                    <a:pt x="16835" y="3692"/>
                    <a:pt x="25747" y="0"/>
                    <a:pt x="35041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52596" r="0" b="-5259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127869" y="5346916"/>
            <a:ext cx="7705880" cy="2260156"/>
            <a:chOff x="0" y="0"/>
            <a:chExt cx="696364" cy="2042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6364" cy="204245"/>
            </a:xfrm>
            <a:custGeom>
              <a:avLst/>
              <a:gdLst/>
              <a:ahLst/>
              <a:cxnLst/>
              <a:rect r="r" b="b" t="t" l="l"/>
              <a:pathLst>
                <a:path h="204245" w="696364">
                  <a:moveTo>
                    <a:pt x="23108" y="0"/>
                  </a:moveTo>
                  <a:lnTo>
                    <a:pt x="673256" y="0"/>
                  </a:lnTo>
                  <a:cubicBezTo>
                    <a:pt x="686018" y="0"/>
                    <a:pt x="696364" y="10346"/>
                    <a:pt x="696364" y="23108"/>
                  </a:cubicBezTo>
                  <a:lnTo>
                    <a:pt x="696364" y="181138"/>
                  </a:lnTo>
                  <a:cubicBezTo>
                    <a:pt x="696364" y="193900"/>
                    <a:pt x="686018" y="204245"/>
                    <a:pt x="673256" y="204245"/>
                  </a:cubicBezTo>
                  <a:lnTo>
                    <a:pt x="23108" y="204245"/>
                  </a:lnTo>
                  <a:cubicBezTo>
                    <a:pt x="16979" y="204245"/>
                    <a:pt x="11102" y="201811"/>
                    <a:pt x="6768" y="197477"/>
                  </a:cubicBezTo>
                  <a:cubicBezTo>
                    <a:pt x="2435" y="193144"/>
                    <a:pt x="0" y="187266"/>
                    <a:pt x="0" y="181138"/>
                  </a:cubicBezTo>
                  <a:lnTo>
                    <a:pt x="0" y="23108"/>
                  </a:lnTo>
                  <a:cubicBezTo>
                    <a:pt x="0" y="10346"/>
                    <a:pt x="10346" y="0"/>
                    <a:pt x="23108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3001" r="0" b="-3001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16D">
                <a:alpha val="100000"/>
              </a:srgbClr>
            </a:gs>
            <a:gs pos="100000">
              <a:srgbClr val="81249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656" y="-2762844"/>
            <a:ext cx="15812687" cy="15812687"/>
          </a:xfrm>
          <a:custGeom>
            <a:avLst/>
            <a:gdLst/>
            <a:ahLst/>
            <a:cxnLst/>
            <a:rect r="r" b="b" t="t" l="l"/>
            <a:pathLst>
              <a:path h="15812687" w="15812687">
                <a:moveTo>
                  <a:pt x="0" y="0"/>
                </a:moveTo>
                <a:lnTo>
                  <a:pt x="15812688" y="0"/>
                </a:lnTo>
                <a:lnTo>
                  <a:pt x="15812688" y="15812688"/>
                </a:lnTo>
                <a:lnTo>
                  <a:pt x="0" y="1581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625273" y="6577613"/>
            <a:ext cx="9483971" cy="3896332"/>
          </a:xfrm>
          <a:custGeom>
            <a:avLst/>
            <a:gdLst/>
            <a:ahLst/>
            <a:cxnLst/>
            <a:rect r="r" b="b" t="t" l="l"/>
            <a:pathLst>
              <a:path h="3896332" w="9483971">
                <a:moveTo>
                  <a:pt x="9483971" y="0"/>
                </a:moveTo>
                <a:lnTo>
                  <a:pt x="0" y="0"/>
                </a:lnTo>
                <a:lnTo>
                  <a:pt x="0" y="3896331"/>
                </a:lnTo>
                <a:lnTo>
                  <a:pt x="9483971" y="3896331"/>
                </a:lnTo>
                <a:lnTo>
                  <a:pt x="94839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73069" y="-473964"/>
            <a:ext cx="9199228" cy="3779349"/>
          </a:xfrm>
          <a:custGeom>
            <a:avLst/>
            <a:gdLst/>
            <a:ahLst/>
            <a:cxnLst/>
            <a:rect r="r" b="b" t="t" l="l"/>
            <a:pathLst>
              <a:path h="3779349" w="9199228">
                <a:moveTo>
                  <a:pt x="0" y="3779349"/>
                </a:moveTo>
                <a:lnTo>
                  <a:pt x="9199228" y="3779349"/>
                </a:lnTo>
                <a:lnTo>
                  <a:pt x="9199228" y="0"/>
                </a:lnTo>
                <a:lnTo>
                  <a:pt x="0" y="0"/>
                </a:lnTo>
                <a:lnTo>
                  <a:pt x="0" y="377934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64305" y="-5689737"/>
            <a:ext cx="10431545" cy="10431545"/>
          </a:xfrm>
          <a:custGeom>
            <a:avLst/>
            <a:gdLst/>
            <a:ahLst/>
            <a:cxnLst/>
            <a:rect r="r" b="b" t="t" l="l"/>
            <a:pathLst>
              <a:path h="10431545" w="10431545">
                <a:moveTo>
                  <a:pt x="0" y="0"/>
                </a:moveTo>
                <a:lnTo>
                  <a:pt x="10431545" y="0"/>
                </a:lnTo>
                <a:lnTo>
                  <a:pt x="10431545" y="10431546"/>
                </a:lnTo>
                <a:lnTo>
                  <a:pt x="0" y="10431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7652080" y="4603203"/>
            <a:ext cx="591123" cy="8127947"/>
          </a:xfrm>
          <a:custGeom>
            <a:avLst/>
            <a:gdLst/>
            <a:ahLst/>
            <a:cxnLst/>
            <a:rect r="r" b="b" t="t" l="l"/>
            <a:pathLst>
              <a:path h="8127947" w="591123">
                <a:moveTo>
                  <a:pt x="0" y="0"/>
                </a:moveTo>
                <a:lnTo>
                  <a:pt x="591123" y="0"/>
                </a:lnTo>
                <a:lnTo>
                  <a:pt x="591123" y="8127947"/>
                </a:lnTo>
                <a:lnTo>
                  <a:pt x="0" y="81279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548851" y="5194327"/>
            <a:ext cx="591123" cy="8127947"/>
          </a:xfrm>
          <a:custGeom>
            <a:avLst/>
            <a:gdLst/>
            <a:ahLst/>
            <a:cxnLst/>
            <a:rect r="r" b="b" t="t" l="l"/>
            <a:pathLst>
              <a:path h="8127947" w="591123">
                <a:moveTo>
                  <a:pt x="0" y="0"/>
                </a:moveTo>
                <a:lnTo>
                  <a:pt x="591123" y="0"/>
                </a:lnTo>
                <a:lnTo>
                  <a:pt x="591123" y="8127946"/>
                </a:lnTo>
                <a:lnTo>
                  <a:pt x="0" y="8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13928465" y="5927465"/>
            <a:ext cx="591123" cy="8127947"/>
          </a:xfrm>
          <a:custGeom>
            <a:avLst/>
            <a:gdLst/>
            <a:ahLst/>
            <a:cxnLst/>
            <a:rect r="r" b="b" t="t" l="l"/>
            <a:pathLst>
              <a:path h="8127947" w="591123">
                <a:moveTo>
                  <a:pt x="0" y="0"/>
                </a:moveTo>
                <a:lnTo>
                  <a:pt x="591123" y="0"/>
                </a:lnTo>
                <a:lnTo>
                  <a:pt x="591123" y="8127947"/>
                </a:lnTo>
                <a:lnTo>
                  <a:pt x="0" y="81279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125443" y="2959236"/>
            <a:ext cx="11006465" cy="7032202"/>
            <a:chOff x="0" y="0"/>
            <a:chExt cx="2898822" cy="18521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8822" cy="1852103"/>
            </a:xfrm>
            <a:custGeom>
              <a:avLst/>
              <a:gdLst/>
              <a:ahLst/>
              <a:cxnLst/>
              <a:rect r="r" b="b" t="t" l="l"/>
              <a:pathLst>
                <a:path h="1852103" w="2898822">
                  <a:moveTo>
                    <a:pt x="35873" y="0"/>
                  </a:moveTo>
                  <a:lnTo>
                    <a:pt x="2862949" y="0"/>
                  </a:lnTo>
                  <a:cubicBezTo>
                    <a:pt x="2872463" y="0"/>
                    <a:pt x="2881587" y="3779"/>
                    <a:pt x="2888315" y="10507"/>
                  </a:cubicBezTo>
                  <a:cubicBezTo>
                    <a:pt x="2895043" y="17235"/>
                    <a:pt x="2898822" y="26359"/>
                    <a:pt x="2898822" y="35873"/>
                  </a:cubicBezTo>
                  <a:lnTo>
                    <a:pt x="2898822" y="1816229"/>
                  </a:lnTo>
                  <a:cubicBezTo>
                    <a:pt x="2898822" y="1836042"/>
                    <a:pt x="2882761" y="1852103"/>
                    <a:pt x="2862949" y="1852103"/>
                  </a:cubicBezTo>
                  <a:lnTo>
                    <a:pt x="35873" y="1852103"/>
                  </a:lnTo>
                  <a:cubicBezTo>
                    <a:pt x="16061" y="1852103"/>
                    <a:pt x="0" y="1836042"/>
                    <a:pt x="0" y="1816229"/>
                  </a:cubicBezTo>
                  <a:lnTo>
                    <a:pt x="0" y="35873"/>
                  </a:lnTo>
                  <a:cubicBezTo>
                    <a:pt x="0" y="16061"/>
                    <a:pt x="16061" y="0"/>
                    <a:pt x="358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1560">
                    <a:alpha val="100000"/>
                  </a:srgbClr>
                </a:gs>
                <a:gs pos="100000">
                  <a:srgbClr val="2D82C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2898822" cy="1794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35165" y="2781873"/>
            <a:ext cx="5912477" cy="3406450"/>
            <a:chOff x="0" y="0"/>
            <a:chExt cx="798917" cy="4602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8917" cy="460293"/>
            </a:xfrm>
            <a:custGeom>
              <a:avLst/>
              <a:gdLst/>
              <a:ahLst/>
              <a:cxnLst/>
              <a:rect r="r" b="b" t="t" l="l"/>
              <a:pathLst>
                <a:path h="460293" w="798917">
                  <a:moveTo>
                    <a:pt x="30117" y="0"/>
                  </a:moveTo>
                  <a:lnTo>
                    <a:pt x="768801" y="0"/>
                  </a:lnTo>
                  <a:cubicBezTo>
                    <a:pt x="785434" y="0"/>
                    <a:pt x="798917" y="13484"/>
                    <a:pt x="798917" y="30117"/>
                  </a:cubicBezTo>
                  <a:lnTo>
                    <a:pt x="798917" y="430176"/>
                  </a:lnTo>
                  <a:cubicBezTo>
                    <a:pt x="798917" y="446809"/>
                    <a:pt x="785434" y="460293"/>
                    <a:pt x="768801" y="460293"/>
                  </a:cubicBezTo>
                  <a:lnTo>
                    <a:pt x="30117" y="460293"/>
                  </a:lnTo>
                  <a:cubicBezTo>
                    <a:pt x="13484" y="460293"/>
                    <a:pt x="0" y="446809"/>
                    <a:pt x="0" y="430176"/>
                  </a:cubicBezTo>
                  <a:lnTo>
                    <a:pt x="0" y="30117"/>
                  </a:lnTo>
                  <a:cubicBezTo>
                    <a:pt x="0" y="13484"/>
                    <a:pt x="13484" y="0"/>
                    <a:pt x="30117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47465" r="0" b="-2610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15900" y="3171538"/>
            <a:ext cx="10619265" cy="681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5"/>
              </a:lnSpc>
            </a:pPr>
            <a:r>
              <a:rPr lang="en-US" sz="2700" spc="-175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Applying Theory: </a:t>
            </a:r>
            <a:r>
              <a:rPr lang="en-US" sz="2700" spc="-175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The method I use to fix the weights is called Gradient Descent. The error I found in the feedback loop tells me how far off I was. The gradient (a mathematical slope) tells me which direction to adjust each weight to minimize the error.</a:t>
            </a:r>
          </a:p>
          <a:p>
            <a:pPr algn="l">
              <a:lnSpc>
                <a:spcPts val="2565"/>
              </a:lnSpc>
            </a:pPr>
          </a:p>
          <a:p>
            <a:pPr algn="l">
              <a:lnSpc>
                <a:spcPts val="2565"/>
              </a:lnSpc>
            </a:pPr>
            <a:r>
              <a:rPr lang="en-US" sz="2700" spc="-175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The Problem: </a:t>
            </a:r>
            <a:r>
              <a:rPr lang="en-US" sz="2700" spc="-175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The network wrongly placed too much emphasis (high weights) on Time on Site and Mobile Device.</a:t>
            </a:r>
          </a:p>
          <a:p>
            <a:pPr algn="l">
              <a:lnSpc>
                <a:spcPts val="2565"/>
              </a:lnSpc>
            </a:pPr>
          </a:p>
          <a:p>
            <a:pPr algn="l">
              <a:lnSpc>
                <a:spcPts val="2565"/>
              </a:lnSpc>
            </a:pPr>
            <a:r>
              <a:rPr lang="en-US" sz="2700" spc="-175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The Adjustment: </a:t>
            </a:r>
            <a:r>
              <a:rPr lang="en-US" sz="2700" spc="-175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Using the backpropagated error, I must now calculate the specific contribution of those high weights to the large error. I will then perform a Weight Update by slightly reducing the weights associated with "Time on Site" and "Mobile Device" inputs. I might also slightly increase the weight for "Previous Clicks" to see if that feature holds more predictive power than I initially thought.</a:t>
            </a:r>
          </a:p>
          <a:p>
            <a:pPr algn="l">
              <a:lnSpc>
                <a:spcPts val="2565"/>
              </a:lnSpc>
            </a:pPr>
          </a:p>
          <a:p>
            <a:pPr algn="l">
              <a:lnSpc>
                <a:spcPts val="2565"/>
              </a:lnSpc>
            </a:pPr>
            <a:r>
              <a:rPr lang="en-US" sz="2700" spc="-175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Theoretical Reference: </a:t>
            </a:r>
            <a:r>
              <a:rPr lang="en-US" sz="2700" spc="-175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This entire process is the application of the Stochastic Gradient Descent (SGD) algorithm, which is the foundational learning algorithm in deep learning.</a:t>
            </a:r>
          </a:p>
          <a:p>
            <a:pPr algn="l">
              <a:lnSpc>
                <a:spcPts val="2565"/>
              </a:lnSpc>
            </a:pPr>
          </a:p>
          <a:p>
            <a:pPr algn="l" marL="0" indent="0" lvl="0">
              <a:lnSpc>
                <a:spcPts val="2565"/>
              </a:lnSpc>
              <a:spcBef>
                <a:spcPct val="0"/>
              </a:spcBef>
            </a:pPr>
            <a:r>
              <a:rPr lang="en-US" b="true" sz="2700" spc="-175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The Weight Update Formula: </a:t>
            </a:r>
            <a:r>
              <a:rPr lang="en-US" sz="2700" spc="-175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The formula is conceptually: New Weight=Old Weight−(Learning Rate×Gradient). The Learning Rate is a small number I set to control how big the step is down the slope.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139199"/>
            <a:ext cx="13338559" cy="182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4"/>
              </a:lnSpc>
            </a:pPr>
            <a:r>
              <a:rPr lang="en-US" sz="7200" b="true">
                <a:solidFill>
                  <a:srgbClr val="77E8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Adjusting Weights: Guided by Theory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675252">
            <a:off x="13078884" y="7209684"/>
            <a:ext cx="5531058" cy="4097231"/>
          </a:xfrm>
          <a:custGeom>
            <a:avLst/>
            <a:gdLst/>
            <a:ahLst/>
            <a:cxnLst/>
            <a:rect r="r" b="b" t="t" l="l"/>
            <a:pathLst>
              <a:path h="4097231" w="5531058">
                <a:moveTo>
                  <a:pt x="0" y="0"/>
                </a:moveTo>
                <a:lnTo>
                  <a:pt x="5531058" y="0"/>
                </a:lnTo>
                <a:lnTo>
                  <a:pt x="5531058" y="4097232"/>
                </a:lnTo>
                <a:lnTo>
                  <a:pt x="0" y="40972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16D">
                <a:alpha val="100000"/>
              </a:srgbClr>
            </a:gs>
            <a:gs pos="100000">
              <a:srgbClr val="81249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473069" y="-473964"/>
            <a:ext cx="9199228" cy="3779349"/>
          </a:xfrm>
          <a:custGeom>
            <a:avLst/>
            <a:gdLst/>
            <a:ahLst/>
            <a:cxnLst/>
            <a:rect r="r" b="b" t="t" l="l"/>
            <a:pathLst>
              <a:path h="3779349" w="9199228">
                <a:moveTo>
                  <a:pt x="0" y="3779349"/>
                </a:moveTo>
                <a:lnTo>
                  <a:pt x="9199228" y="3779349"/>
                </a:lnTo>
                <a:lnTo>
                  <a:pt x="9199228" y="0"/>
                </a:lnTo>
                <a:lnTo>
                  <a:pt x="0" y="0"/>
                </a:lnTo>
                <a:lnTo>
                  <a:pt x="0" y="377934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5031" y="-3926746"/>
            <a:ext cx="12017937" cy="15676028"/>
          </a:xfrm>
          <a:custGeom>
            <a:avLst/>
            <a:gdLst/>
            <a:ahLst/>
            <a:cxnLst/>
            <a:rect r="r" b="b" t="t" l="l"/>
            <a:pathLst>
              <a:path h="15676028" w="12017937">
                <a:moveTo>
                  <a:pt x="0" y="0"/>
                </a:moveTo>
                <a:lnTo>
                  <a:pt x="12017938" y="0"/>
                </a:lnTo>
                <a:lnTo>
                  <a:pt x="12017938" y="15676028"/>
                </a:lnTo>
                <a:lnTo>
                  <a:pt x="0" y="15676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625273" y="6577613"/>
            <a:ext cx="9483971" cy="3896332"/>
          </a:xfrm>
          <a:custGeom>
            <a:avLst/>
            <a:gdLst/>
            <a:ahLst/>
            <a:cxnLst/>
            <a:rect r="r" b="b" t="t" l="l"/>
            <a:pathLst>
              <a:path h="3896332" w="9483971">
                <a:moveTo>
                  <a:pt x="9483971" y="0"/>
                </a:moveTo>
                <a:lnTo>
                  <a:pt x="0" y="0"/>
                </a:lnTo>
                <a:lnTo>
                  <a:pt x="0" y="3896331"/>
                </a:lnTo>
                <a:lnTo>
                  <a:pt x="9483971" y="3896331"/>
                </a:lnTo>
                <a:lnTo>
                  <a:pt x="94839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7656" y="-2762844"/>
            <a:ext cx="15812687" cy="15812687"/>
          </a:xfrm>
          <a:custGeom>
            <a:avLst/>
            <a:gdLst/>
            <a:ahLst/>
            <a:cxnLst/>
            <a:rect r="r" b="b" t="t" l="l"/>
            <a:pathLst>
              <a:path h="15812687" w="15812687">
                <a:moveTo>
                  <a:pt x="0" y="0"/>
                </a:moveTo>
                <a:lnTo>
                  <a:pt x="15812688" y="0"/>
                </a:lnTo>
                <a:lnTo>
                  <a:pt x="15812688" y="15812688"/>
                </a:lnTo>
                <a:lnTo>
                  <a:pt x="0" y="158126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07791" y="2209458"/>
            <a:ext cx="7484443" cy="5868084"/>
          </a:xfrm>
          <a:custGeom>
            <a:avLst/>
            <a:gdLst/>
            <a:ahLst/>
            <a:cxnLst/>
            <a:rect r="r" b="b" t="t" l="l"/>
            <a:pathLst>
              <a:path h="5868084" w="7484443">
                <a:moveTo>
                  <a:pt x="0" y="0"/>
                </a:moveTo>
                <a:lnTo>
                  <a:pt x="7484442" y="0"/>
                </a:lnTo>
                <a:lnTo>
                  <a:pt x="7484442" y="5868084"/>
                </a:lnTo>
                <a:lnTo>
                  <a:pt x="0" y="58680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8378" y="389420"/>
            <a:ext cx="14313170" cy="1820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4"/>
              </a:lnSpc>
            </a:pPr>
            <a:r>
              <a:rPr lang="en-US" sz="7200" b="true">
                <a:solidFill>
                  <a:srgbClr val="77E8FF"/>
                </a:solidFill>
                <a:latin typeface="TT Hoves Bold"/>
                <a:ea typeface="TT Hoves Bold"/>
                <a:cs typeface="TT Hoves Bold"/>
                <a:sym typeface="TT Hoves Bold"/>
              </a:rPr>
              <a:t>Reflection and Real-World Applications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727028" y="2872094"/>
            <a:ext cx="6909913" cy="6316321"/>
            <a:chOff x="0" y="0"/>
            <a:chExt cx="1066682" cy="975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6682" cy="975049"/>
            </a:xfrm>
            <a:custGeom>
              <a:avLst/>
              <a:gdLst/>
              <a:ahLst/>
              <a:cxnLst/>
              <a:rect r="r" b="b" t="t" l="l"/>
              <a:pathLst>
                <a:path h="975049" w="1066682">
                  <a:moveTo>
                    <a:pt x="25769" y="0"/>
                  </a:moveTo>
                  <a:lnTo>
                    <a:pt x="1040913" y="0"/>
                  </a:lnTo>
                  <a:cubicBezTo>
                    <a:pt x="1047747" y="0"/>
                    <a:pt x="1054302" y="2715"/>
                    <a:pt x="1059134" y="7548"/>
                  </a:cubicBezTo>
                  <a:cubicBezTo>
                    <a:pt x="1063967" y="12380"/>
                    <a:pt x="1066682" y="18935"/>
                    <a:pt x="1066682" y="25769"/>
                  </a:cubicBezTo>
                  <a:lnTo>
                    <a:pt x="1066682" y="949280"/>
                  </a:lnTo>
                  <a:cubicBezTo>
                    <a:pt x="1066682" y="963512"/>
                    <a:pt x="1055145" y="975049"/>
                    <a:pt x="1040913" y="975049"/>
                  </a:cubicBezTo>
                  <a:lnTo>
                    <a:pt x="25769" y="975049"/>
                  </a:lnTo>
                  <a:cubicBezTo>
                    <a:pt x="18935" y="975049"/>
                    <a:pt x="12380" y="972334"/>
                    <a:pt x="7548" y="967502"/>
                  </a:cubicBezTo>
                  <a:cubicBezTo>
                    <a:pt x="2715" y="962669"/>
                    <a:pt x="0" y="956115"/>
                    <a:pt x="0" y="949280"/>
                  </a:cubicBezTo>
                  <a:lnTo>
                    <a:pt x="0" y="25769"/>
                  </a:lnTo>
                  <a:cubicBezTo>
                    <a:pt x="0" y="11537"/>
                    <a:pt x="11537" y="0"/>
                    <a:pt x="25769" y="0"/>
                  </a:cubicBezTo>
                  <a:close/>
                </a:path>
              </a:pathLst>
            </a:custGeom>
            <a:blipFill>
              <a:blip r:embed="rId10"/>
              <a:stretch>
                <a:fillRect l="-3222" t="0" r="-3222" b="-1644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6355" y="2209458"/>
            <a:ext cx="9299679" cy="7729877"/>
            <a:chOff x="0" y="0"/>
            <a:chExt cx="2449298" cy="20358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49298" cy="2035852"/>
            </a:xfrm>
            <a:custGeom>
              <a:avLst/>
              <a:gdLst/>
              <a:ahLst/>
              <a:cxnLst/>
              <a:rect r="r" b="b" t="t" l="l"/>
              <a:pathLst>
                <a:path h="2035852" w="2449298">
                  <a:moveTo>
                    <a:pt x="42457" y="0"/>
                  </a:moveTo>
                  <a:lnTo>
                    <a:pt x="2406841" y="0"/>
                  </a:lnTo>
                  <a:cubicBezTo>
                    <a:pt x="2418102" y="0"/>
                    <a:pt x="2428901" y="4473"/>
                    <a:pt x="2436863" y="12435"/>
                  </a:cubicBezTo>
                  <a:cubicBezTo>
                    <a:pt x="2444825" y="20398"/>
                    <a:pt x="2449298" y="31197"/>
                    <a:pt x="2449298" y="42457"/>
                  </a:cubicBezTo>
                  <a:lnTo>
                    <a:pt x="2449298" y="1993395"/>
                  </a:lnTo>
                  <a:cubicBezTo>
                    <a:pt x="2449298" y="2004656"/>
                    <a:pt x="2444825" y="2015455"/>
                    <a:pt x="2436863" y="2023417"/>
                  </a:cubicBezTo>
                  <a:cubicBezTo>
                    <a:pt x="2428901" y="2031379"/>
                    <a:pt x="2418102" y="2035852"/>
                    <a:pt x="2406841" y="2035852"/>
                  </a:cubicBezTo>
                  <a:lnTo>
                    <a:pt x="42457" y="2035852"/>
                  </a:lnTo>
                  <a:cubicBezTo>
                    <a:pt x="31197" y="2035852"/>
                    <a:pt x="20398" y="2031379"/>
                    <a:pt x="12435" y="2023417"/>
                  </a:cubicBezTo>
                  <a:cubicBezTo>
                    <a:pt x="4473" y="2015455"/>
                    <a:pt x="0" y="2004656"/>
                    <a:pt x="0" y="1993395"/>
                  </a:cubicBezTo>
                  <a:lnTo>
                    <a:pt x="0" y="42457"/>
                  </a:lnTo>
                  <a:cubicBezTo>
                    <a:pt x="0" y="31197"/>
                    <a:pt x="4473" y="20398"/>
                    <a:pt x="12435" y="12435"/>
                  </a:cubicBezTo>
                  <a:cubicBezTo>
                    <a:pt x="20398" y="4473"/>
                    <a:pt x="31197" y="0"/>
                    <a:pt x="424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1560">
                    <a:alpha val="100000"/>
                  </a:srgbClr>
                </a:gs>
                <a:gs pos="100000">
                  <a:srgbClr val="2D82C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57150"/>
              <a:ext cx="2449298" cy="1978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2777855"/>
            <a:ext cx="8858378" cy="703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566" spc="-166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Connection Strength (Weights):</a:t>
            </a:r>
            <a:r>
              <a:rPr lang="en-US" sz="2566" spc="-166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 I determined the initial weight strengths based on intuition, but the actual, effective strengths are only finalized by the Gradient Descent learning process. Large errors, like the one I observed, lead to large adjustments in the weights to quickly correct the network's bias.</a:t>
            </a:r>
          </a:p>
          <a:p>
            <a:pPr algn="l">
              <a:lnSpc>
                <a:spcPts val="2437"/>
              </a:lnSpc>
            </a:pPr>
          </a:p>
          <a:p>
            <a:pPr algn="l">
              <a:lnSpc>
                <a:spcPts val="2437"/>
              </a:lnSpc>
            </a:pPr>
            <a:r>
              <a:rPr lang="en-US" sz="2566" spc="-166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Enhancing Accuracy: </a:t>
            </a:r>
            <a:r>
              <a:rPr lang="en-US" sz="2566" spc="-166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To further improve, I could switch from a simple sigmoid function to a more complex ReLU (Rectified Linear Unit) in the hidden layers. I could also implement an advanced Optimizer like Adam, which adapts the learning rate for each weight individually, speeding up the overall convergence and prediction accuracy.</a:t>
            </a:r>
          </a:p>
          <a:p>
            <a:pPr algn="l">
              <a:lnSpc>
                <a:spcPts val="2437"/>
              </a:lnSpc>
            </a:pPr>
          </a:p>
          <a:p>
            <a:pPr algn="l">
              <a:lnSpc>
                <a:spcPts val="2437"/>
              </a:lnSpc>
            </a:pPr>
            <a:r>
              <a:rPr lang="en-US" sz="2566" spc="-166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Real-World Application: </a:t>
            </a:r>
            <a:r>
              <a:rPr lang="en-US" sz="2566" spc="-166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This specific model directly applies to Personalized Marketing and Credit Risk Assessment. Any scenario requiring a probability of a binary outcome (Yes/No, Buy/Not Buy, Fraud/Not Fraud) uses these exact theoretical principles to make high-stakes decisions automatically.</a:t>
            </a:r>
          </a:p>
          <a:p>
            <a:pPr algn="l">
              <a:lnSpc>
                <a:spcPts val="2437"/>
              </a:lnSpc>
            </a:pPr>
          </a:p>
          <a:p>
            <a:pPr algn="l">
              <a:lnSpc>
                <a:spcPts val="2437"/>
              </a:lnSpc>
            </a:pPr>
            <a:r>
              <a:rPr lang="en-US" sz="2566" spc="-166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Connection Strength Rationale:</a:t>
            </a:r>
            <a:r>
              <a:rPr lang="en-US" sz="2566" spc="-166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 I used the error's magnitude to drive the size of the weight update. This application of the Gradient Descent principle is fundamental: the steeper the error slope, the larger the change in the weights, leading to faster learning.</a:t>
            </a:r>
          </a:p>
          <a:p>
            <a:pPr algn="l" marL="0" indent="0" lvl="0">
              <a:lnSpc>
                <a:spcPts val="24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16D">
                <a:alpha val="100000"/>
              </a:srgbClr>
            </a:gs>
            <a:gs pos="100000">
              <a:srgbClr val="81249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473069" y="-473964"/>
            <a:ext cx="9199228" cy="3779349"/>
          </a:xfrm>
          <a:custGeom>
            <a:avLst/>
            <a:gdLst/>
            <a:ahLst/>
            <a:cxnLst/>
            <a:rect r="r" b="b" t="t" l="l"/>
            <a:pathLst>
              <a:path h="3779349" w="9199228">
                <a:moveTo>
                  <a:pt x="0" y="3779349"/>
                </a:moveTo>
                <a:lnTo>
                  <a:pt x="9199228" y="3779349"/>
                </a:lnTo>
                <a:lnTo>
                  <a:pt x="9199228" y="0"/>
                </a:lnTo>
                <a:lnTo>
                  <a:pt x="0" y="0"/>
                </a:lnTo>
                <a:lnTo>
                  <a:pt x="0" y="377934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7656" y="-2762844"/>
            <a:ext cx="15812687" cy="15812687"/>
          </a:xfrm>
          <a:custGeom>
            <a:avLst/>
            <a:gdLst/>
            <a:ahLst/>
            <a:cxnLst/>
            <a:rect r="r" b="b" t="t" l="l"/>
            <a:pathLst>
              <a:path h="15812687" w="15812687">
                <a:moveTo>
                  <a:pt x="0" y="0"/>
                </a:moveTo>
                <a:lnTo>
                  <a:pt x="15812688" y="0"/>
                </a:lnTo>
                <a:lnTo>
                  <a:pt x="15812688" y="15812688"/>
                </a:lnTo>
                <a:lnTo>
                  <a:pt x="0" y="1581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1578" y="1772562"/>
            <a:ext cx="16347722" cy="8514438"/>
          </a:xfrm>
          <a:custGeom>
            <a:avLst/>
            <a:gdLst/>
            <a:ahLst/>
            <a:cxnLst/>
            <a:rect r="r" b="b" t="t" l="l"/>
            <a:pathLst>
              <a:path h="8514438" w="16347722">
                <a:moveTo>
                  <a:pt x="0" y="0"/>
                </a:moveTo>
                <a:lnTo>
                  <a:pt x="16347722" y="0"/>
                </a:lnTo>
                <a:lnTo>
                  <a:pt x="16347722" y="8514438"/>
                </a:lnTo>
                <a:lnTo>
                  <a:pt x="0" y="8514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625273" y="6577613"/>
            <a:ext cx="9483971" cy="3896332"/>
          </a:xfrm>
          <a:custGeom>
            <a:avLst/>
            <a:gdLst/>
            <a:ahLst/>
            <a:cxnLst/>
            <a:rect r="r" b="b" t="t" l="l"/>
            <a:pathLst>
              <a:path h="3896332" w="9483971">
                <a:moveTo>
                  <a:pt x="9483971" y="0"/>
                </a:moveTo>
                <a:lnTo>
                  <a:pt x="0" y="0"/>
                </a:lnTo>
                <a:lnTo>
                  <a:pt x="0" y="3896331"/>
                </a:lnTo>
                <a:lnTo>
                  <a:pt x="9483971" y="3896331"/>
                </a:lnTo>
                <a:lnTo>
                  <a:pt x="948397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73069" y="1296541"/>
            <a:ext cx="5403956" cy="54039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39219" t="0" r="-39219" b="0"/>
              </a:stretch>
            </a:blipFill>
            <a:ln w="123825" cap="sq">
              <a:gradFill>
                <a:gsLst>
                  <a:gs pos="0">
                    <a:srgbClr val="0C116D">
                      <a:alpha val="100000"/>
                    </a:srgbClr>
                  </a:gs>
                  <a:gs pos="100000">
                    <a:srgbClr val="C250D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98775" y="5893838"/>
            <a:ext cx="3917840" cy="39178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  <a:ln w="123825" cap="sq">
              <a:gradFill>
                <a:gsLst>
                  <a:gs pos="0">
                    <a:srgbClr val="0C116D">
                      <a:alpha val="100000"/>
                    </a:srgbClr>
                  </a:gs>
                  <a:gs pos="100000">
                    <a:srgbClr val="C250D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13439675" y="4847252"/>
            <a:ext cx="6775073" cy="7757717"/>
          </a:xfrm>
          <a:custGeom>
            <a:avLst/>
            <a:gdLst/>
            <a:ahLst/>
            <a:cxnLst/>
            <a:rect r="r" b="b" t="t" l="l"/>
            <a:pathLst>
              <a:path h="7757717" w="6775073">
                <a:moveTo>
                  <a:pt x="6775073" y="0"/>
                </a:moveTo>
                <a:lnTo>
                  <a:pt x="0" y="0"/>
                </a:lnTo>
                <a:lnTo>
                  <a:pt x="0" y="7757716"/>
                </a:lnTo>
                <a:lnTo>
                  <a:pt x="6775073" y="7757716"/>
                </a:lnTo>
                <a:lnTo>
                  <a:pt x="6775073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57695" y="642556"/>
            <a:ext cx="13119728" cy="93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sz="7200" b="true">
                <a:solidFill>
                  <a:srgbClr val="77E8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Conclusion: Key Takeaways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7889588">
            <a:off x="14403133" y="-3377510"/>
            <a:ext cx="6067059" cy="5305978"/>
          </a:xfrm>
          <a:custGeom>
            <a:avLst/>
            <a:gdLst/>
            <a:ahLst/>
            <a:cxnLst/>
            <a:rect r="r" b="b" t="t" l="l"/>
            <a:pathLst>
              <a:path h="5305978" w="6067059">
                <a:moveTo>
                  <a:pt x="0" y="0"/>
                </a:moveTo>
                <a:lnTo>
                  <a:pt x="6067059" y="0"/>
                </a:lnTo>
                <a:lnTo>
                  <a:pt x="6067059" y="5305979"/>
                </a:lnTo>
                <a:lnTo>
                  <a:pt x="0" y="53059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44230" y="7640542"/>
            <a:ext cx="2963774" cy="2171137"/>
          </a:xfrm>
          <a:custGeom>
            <a:avLst/>
            <a:gdLst/>
            <a:ahLst/>
            <a:cxnLst/>
            <a:rect r="r" b="b" t="t" l="l"/>
            <a:pathLst>
              <a:path h="2171137" w="2963774">
                <a:moveTo>
                  <a:pt x="0" y="0"/>
                </a:moveTo>
                <a:lnTo>
                  <a:pt x="2963773" y="0"/>
                </a:lnTo>
                <a:lnTo>
                  <a:pt x="2963773" y="2171136"/>
                </a:lnTo>
                <a:lnTo>
                  <a:pt x="0" y="21711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187624" y="2819385"/>
            <a:ext cx="10792022" cy="681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566" spc="-166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I've successfully demonstrated how a neural network processes data through weighted layers.</a:t>
            </a:r>
          </a:p>
          <a:p>
            <a:pPr algn="l">
              <a:lnSpc>
                <a:spcPts val="2437"/>
              </a:lnSpc>
            </a:pPr>
          </a:p>
          <a:p>
            <a:pPr algn="l">
              <a:lnSpc>
                <a:spcPts val="2437"/>
              </a:lnSpc>
            </a:pPr>
            <a:r>
              <a:rPr lang="en-US" sz="2566" spc="-166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The network's intelligence comes not from its architecture, but from the powerful learning mechanism called Backpropagation.</a:t>
            </a:r>
          </a:p>
          <a:p>
            <a:pPr algn="l">
              <a:lnSpc>
                <a:spcPts val="2437"/>
              </a:lnSpc>
            </a:pPr>
          </a:p>
          <a:p>
            <a:pPr algn="l">
              <a:lnSpc>
                <a:spcPts val="2659"/>
              </a:lnSpc>
            </a:pPr>
            <a:r>
              <a:rPr lang="en-US" sz="2799" spc="-181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By applying foundational concepts like Gradient Descent, I can ensure the network continuously reduces its errors and refines its understanding of the data. </a:t>
            </a:r>
          </a:p>
          <a:p>
            <a:pPr algn="l">
              <a:lnSpc>
                <a:spcPts val="2437"/>
              </a:lnSpc>
            </a:pPr>
          </a:p>
          <a:p>
            <a:pPr algn="l">
              <a:lnSpc>
                <a:spcPts val="2437"/>
              </a:lnSpc>
            </a:pPr>
            <a:r>
              <a:rPr lang="en-US" sz="2566" spc="-166" b="true">
                <a:solidFill>
                  <a:srgbClr val="FCFEFF"/>
                </a:solidFill>
                <a:latin typeface="TT Hoves Bold"/>
                <a:ea typeface="TT Hoves Bold"/>
                <a:cs typeface="TT Hoves Bold"/>
                <a:sym typeface="TT Hoves Bold"/>
              </a:rPr>
              <a:t>References: </a:t>
            </a:r>
          </a:p>
          <a:p>
            <a:pPr algn="l">
              <a:lnSpc>
                <a:spcPts val="2437"/>
              </a:lnSpc>
            </a:pPr>
          </a:p>
          <a:p>
            <a:pPr algn="l" marL="554065" indent="-277033" lvl="1">
              <a:lnSpc>
                <a:spcPts val="2437"/>
              </a:lnSpc>
              <a:buFont typeface="Arial"/>
              <a:buChar char="•"/>
            </a:pPr>
            <a:r>
              <a:rPr lang="en-US" sz="2566" spc="-166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“Dive into Deep Learning — Dive into Deep Learning 0.16.0 Documentation.” D2l.ai, d2l.ai/.</a:t>
            </a:r>
          </a:p>
          <a:p>
            <a:pPr algn="l">
              <a:lnSpc>
                <a:spcPts val="2437"/>
              </a:lnSpc>
            </a:pPr>
          </a:p>
          <a:p>
            <a:pPr algn="l" marL="554065" indent="-277033" lvl="1">
              <a:lnSpc>
                <a:spcPts val="2437"/>
              </a:lnSpc>
              <a:buFont typeface="Arial"/>
              <a:buChar char="•"/>
            </a:pPr>
            <a:r>
              <a:rPr lang="en-US" sz="2566" spc="-166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Nielsen, Michael A. “Neural Networks and Deep Learning.” Neuralnetworksanddeeplearning.com, Determination Press, 2018, neuralnetworksanddeeplearning.com/.</a:t>
            </a:r>
          </a:p>
          <a:p>
            <a:pPr algn="l">
              <a:lnSpc>
                <a:spcPts val="2437"/>
              </a:lnSpc>
            </a:pPr>
          </a:p>
          <a:p>
            <a:pPr algn="l" marL="554065" indent="-277033" lvl="1">
              <a:lnSpc>
                <a:spcPts val="2437"/>
              </a:lnSpc>
              <a:buFont typeface="Arial"/>
              <a:buChar char="•"/>
            </a:pPr>
            <a:r>
              <a:rPr lang="en-US" sz="2566" spc="-166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Goodfellow, Ian, et al. “Deep Learning.” Deeplearningbook.org, MIT Press, 2016, www.deeplearningbook.org/.</a:t>
            </a:r>
          </a:p>
          <a:p>
            <a:pPr algn="l" marL="0" indent="0" lvl="0">
              <a:lnSpc>
                <a:spcPts val="24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16D">
                <a:alpha val="100000"/>
              </a:srgbClr>
            </a:gs>
            <a:gs pos="100000">
              <a:srgbClr val="81249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625273" y="6577613"/>
            <a:ext cx="9483971" cy="3896332"/>
          </a:xfrm>
          <a:custGeom>
            <a:avLst/>
            <a:gdLst/>
            <a:ahLst/>
            <a:cxnLst/>
            <a:rect r="r" b="b" t="t" l="l"/>
            <a:pathLst>
              <a:path h="3896332" w="9483971">
                <a:moveTo>
                  <a:pt x="9483971" y="0"/>
                </a:moveTo>
                <a:lnTo>
                  <a:pt x="0" y="0"/>
                </a:lnTo>
                <a:lnTo>
                  <a:pt x="0" y="3896331"/>
                </a:lnTo>
                <a:lnTo>
                  <a:pt x="9483971" y="3896331"/>
                </a:lnTo>
                <a:lnTo>
                  <a:pt x="94839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73069" y="-473964"/>
            <a:ext cx="9199228" cy="3779349"/>
          </a:xfrm>
          <a:custGeom>
            <a:avLst/>
            <a:gdLst/>
            <a:ahLst/>
            <a:cxnLst/>
            <a:rect r="r" b="b" t="t" l="l"/>
            <a:pathLst>
              <a:path h="3779349" w="9199228">
                <a:moveTo>
                  <a:pt x="0" y="3779349"/>
                </a:moveTo>
                <a:lnTo>
                  <a:pt x="9199228" y="3779349"/>
                </a:lnTo>
                <a:lnTo>
                  <a:pt x="9199228" y="0"/>
                </a:lnTo>
                <a:lnTo>
                  <a:pt x="0" y="0"/>
                </a:lnTo>
                <a:lnTo>
                  <a:pt x="0" y="37793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64768" y="1808242"/>
            <a:ext cx="11358464" cy="6670516"/>
          </a:xfrm>
          <a:custGeom>
            <a:avLst/>
            <a:gdLst/>
            <a:ahLst/>
            <a:cxnLst/>
            <a:rect r="r" b="b" t="t" l="l"/>
            <a:pathLst>
              <a:path h="6670516" w="11358464">
                <a:moveTo>
                  <a:pt x="0" y="0"/>
                </a:moveTo>
                <a:lnTo>
                  <a:pt x="11358464" y="0"/>
                </a:lnTo>
                <a:lnTo>
                  <a:pt x="11358464" y="6670516"/>
                </a:lnTo>
                <a:lnTo>
                  <a:pt x="0" y="667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3626" y="1028700"/>
            <a:ext cx="4575674" cy="574039"/>
          </a:xfrm>
          <a:custGeom>
            <a:avLst/>
            <a:gdLst/>
            <a:ahLst/>
            <a:cxnLst/>
            <a:rect r="r" b="b" t="t" l="l"/>
            <a:pathLst>
              <a:path h="574039" w="4575674">
                <a:moveTo>
                  <a:pt x="0" y="0"/>
                </a:moveTo>
                <a:lnTo>
                  <a:pt x="4575674" y="0"/>
                </a:lnTo>
                <a:lnTo>
                  <a:pt x="4575674" y="574039"/>
                </a:lnTo>
                <a:lnTo>
                  <a:pt x="0" y="5740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28700" y="8684261"/>
            <a:ext cx="4575674" cy="574039"/>
          </a:xfrm>
          <a:custGeom>
            <a:avLst/>
            <a:gdLst/>
            <a:ahLst/>
            <a:cxnLst/>
            <a:rect r="r" b="b" t="t" l="l"/>
            <a:pathLst>
              <a:path h="574039" w="4575674">
                <a:moveTo>
                  <a:pt x="4575674" y="0"/>
                </a:moveTo>
                <a:lnTo>
                  <a:pt x="0" y="0"/>
                </a:lnTo>
                <a:lnTo>
                  <a:pt x="0" y="574039"/>
                </a:lnTo>
                <a:lnTo>
                  <a:pt x="4575674" y="574039"/>
                </a:lnTo>
                <a:lnTo>
                  <a:pt x="45756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47548">
            <a:off x="-109121" y="-797258"/>
            <a:ext cx="5609208" cy="4799994"/>
          </a:xfrm>
          <a:custGeom>
            <a:avLst/>
            <a:gdLst/>
            <a:ahLst/>
            <a:cxnLst/>
            <a:rect r="r" b="b" t="t" l="l"/>
            <a:pathLst>
              <a:path h="4799994" w="5609208">
                <a:moveTo>
                  <a:pt x="0" y="0"/>
                </a:moveTo>
                <a:lnTo>
                  <a:pt x="5609208" y="0"/>
                </a:lnTo>
                <a:lnTo>
                  <a:pt x="5609208" y="4799994"/>
                </a:lnTo>
                <a:lnTo>
                  <a:pt x="0" y="4799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538853" y="6090256"/>
            <a:ext cx="5012478" cy="4383688"/>
          </a:xfrm>
          <a:custGeom>
            <a:avLst/>
            <a:gdLst/>
            <a:ahLst/>
            <a:cxnLst/>
            <a:rect r="r" b="b" t="t" l="l"/>
            <a:pathLst>
              <a:path h="4383688" w="5012478">
                <a:moveTo>
                  <a:pt x="5012477" y="0"/>
                </a:moveTo>
                <a:lnTo>
                  <a:pt x="0" y="0"/>
                </a:lnTo>
                <a:lnTo>
                  <a:pt x="0" y="4383688"/>
                </a:lnTo>
                <a:lnTo>
                  <a:pt x="5012477" y="4383688"/>
                </a:lnTo>
                <a:lnTo>
                  <a:pt x="5012477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49147" y="4802045"/>
            <a:ext cx="8789705" cy="162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3"/>
              </a:lnSpc>
            </a:pPr>
            <a:r>
              <a:rPr lang="en-US" sz="12498" b="true">
                <a:solidFill>
                  <a:srgbClr val="77E8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18622" y="6644288"/>
            <a:ext cx="665075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2799" spc="-181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ITAI 2373 Natural Language processing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17684" y="2456320"/>
            <a:ext cx="213607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0"/>
              </a:lnSpc>
              <a:spcBef>
                <a:spcPct val="0"/>
              </a:spcBef>
            </a:pPr>
            <a:r>
              <a:rPr lang="en-US" sz="3200" spc="-208">
                <a:solidFill>
                  <a:srgbClr val="FCFEFF"/>
                </a:solidFill>
                <a:latin typeface="TT Hoves"/>
                <a:ea typeface="TT Hoves"/>
                <a:cs typeface="TT Hoves"/>
                <a:sym typeface="TT Hoves"/>
              </a:rPr>
              <a:t>Chloe Tu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DAG0rs-j_o8</dc:identifier>
  <dcterms:modified xsi:type="dcterms:W3CDTF">2011-08-01T06:04:30Z</dcterms:modified>
  <cp:revision>1</cp:revision>
  <dc:title>A07_Chloe_Tu_ITAI_2373</dc:title>
</cp:coreProperties>
</file>